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3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4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5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6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7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8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[sales_data_sample.xlsx]quantityordered dealsize status!PivotTable4</c:name>
    <c:fmtId val="2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Quantity for each Status divided on dealsize</a:t>
            </a:r>
          </a:p>
        </c:rich>
      </c:tx>
      <c:layout>
        <c:manualLayout>
          <c:xMode val="edge"/>
          <c:yMode val="edge"/>
          <c:x val="0.13213250109112212"/>
          <c:y val="3.24076044548485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bestFit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</c:pivotFmt>
      <c:pivotFmt>
        <c:idx val="7"/>
      </c:pivotFmt>
      <c:pivotFmt>
        <c:idx val="8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10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11"/>
        <c:spPr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15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16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18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19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20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22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23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24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26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27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28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30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31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32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34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  <c:pivotFmt>
        <c:idx val="35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'quantityordered dealsize status'!$B$9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explosion val="3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brightRoom" dir="tl">
                  <a:rot lat="0" lon="0" rev="1800000"/>
                </a:lightRig>
              </a:scene3d>
              <a:sp3d contourW="10160" prstMaterial="dkEdge">
                <a:bevelT w="38100" h="50800" prst="angle"/>
                <a:contourClr>
                  <a:scrgbClr r="0" g="0" b="0">
                    <a:shade val="40000"/>
                    <a:satMod val="150000"/>
                  </a:scrgb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D23-495B-B695-F62323E2632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brightRoom" dir="tl">
                  <a:rot lat="0" lon="0" rev="1800000"/>
                </a:lightRig>
              </a:scene3d>
              <a:sp3d contourW="10160" prstMaterial="dkEdge">
                <a:bevelT w="38100" h="50800" prst="angle"/>
                <a:contourClr>
                  <a:scrgbClr r="0" g="0" b="0">
                    <a:shade val="40000"/>
                    <a:satMod val="150000"/>
                  </a:scrgb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D23-495B-B695-F62323E2632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brightRoom" dir="tl">
                  <a:rot lat="0" lon="0" rev="1800000"/>
                </a:lightRig>
              </a:scene3d>
              <a:sp3d contourW="10160" prstMaterial="dkEdge">
                <a:bevelT w="38100" h="50800" prst="angle"/>
                <a:contourClr>
                  <a:scrgbClr r="0" g="0" b="0">
                    <a:shade val="40000"/>
                    <a:satMod val="150000"/>
                  </a:scrgb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0D23-495B-B695-F62323E2632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'quantityordered dealsize status'!$A$10:$A$13</c:f>
              <c:strCache>
                <c:ptCount val="3"/>
                <c:pt idx="0">
                  <c:v>Large</c:v>
                </c:pt>
                <c:pt idx="1">
                  <c:v>Medium</c:v>
                </c:pt>
                <c:pt idx="2">
                  <c:v>Small</c:v>
                </c:pt>
              </c:strCache>
            </c:strRef>
          </c:cat>
          <c:val>
            <c:numRef>
              <c:f>'quantityordered dealsize status'!$B$10:$B$13</c:f>
              <c:numCache>
                <c:formatCode>General</c:formatCode>
                <c:ptCount val="3"/>
                <c:pt idx="0">
                  <c:v>6547</c:v>
                </c:pt>
                <c:pt idx="1">
                  <c:v>48219</c:v>
                </c:pt>
                <c:pt idx="2">
                  <c:v>36637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D23-495B-B695-F62323E2632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[sales_data_sample.xlsx]sales per product!PivotTable1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Sales for different products</a:t>
            </a:r>
          </a:p>
        </c:rich>
      </c:tx>
      <c:layout>
        <c:manualLayout>
          <c:xMode val="edge"/>
          <c:yMode val="edge"/>
          <c:x val="0.38119913364487973"/>
          <c:y val="7.83037512234961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4.0650406504065045E-3"/>
              <c:y val="-5.93824228028504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2.8455284552845527E-2"/>
              <c:y val="-4.354711005542359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2.7100271002710029E-2"/>
              <c:y val="-2.375296912114014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9.9366512452838974E-17"/>
              <c:y val="-3.562945368171028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1.3550135501355014E-3"/>
              <c:y val="-3.958828186856690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2.5745257452574475E-2"/>
              <c:y val="-3.56294536817102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2.5745257452574475E-2"/>
              <c:y val="-3.56294536817102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1.3550135501355014E-3"/>
              <c:y val="-3.958828186856690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9.9366512452838974E-17"/>
              <c:y val="-3.562945368171028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4.0650406504065045E-3"/>
              <c:y val="-5.93824228028504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2.8455284552845527E-2"/>
              <c:y val="-4.354711005542359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2.7100271002710029E-2"/>
              <c:y val="-2.375296912114014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2.5745257452574475E-2"/>
              <c:y val="-3.562945368171021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1.3550135501355014E-3"/>
              <c:y val="-3.958828186856690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9.9366512452838974E-17"/>
              <c:y val="-3.562945368171028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4.0650406504065045E-3"/>
              <c:y val="-5.938242280285042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2.8455284552845527E-2"/>
              <c:y val="-4.354711005542359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dLbl>
          <c:idx val="0"/>
          <c:layout>
            <c:manualLayout>
              <c:x val="-2.7100271002710029E-2"/>
              <c:y val="-2.375296912114014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'sales per product'!$B$10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cat>
            <c:strRef>
              <c:f>'sales per product'!$A$11:$A$18</c:f>
              <c:strCache>
                <c:ptCount val="7"/>
                <c:pt idx="0">
                  <c:v>Classic Cars</c:v>
                </c:pt>
                <c:pt idx="1">
                  <c:v>Motorcycles</c:v>
                </c:pt>
                <c:pt idx="2">
                  <c:v>Planes</c:v>
                </c:pt>
                <c:pt idx="3">
                  <c:v>Ships</c:v>
                </c:pt>
                <c:pt idx="4">
                  <c:v>Trains</c:v>
                </c:pt>
                <c:pt idx="5">
                  <c:v>Trucks and Buses</c:v>
                </c:pt>
                <c:pt idx="6">
                  <c:v>Vintage Cars</c:v>
                </c:pt>
              </c:strCache>
            </c:strRef>
          </c:cat>
          <c:val>
            <c:numRef>
              <c:f>'sales per product'!$B$11:$B$18</c:f>
              <c:numCache>
                <c:formatCode>General</c:formatCode>
                <c:ptCount val="7"/>
                <c:pt idx="0">
                  <c:v>3919615.6599999969</c:v>
                </c:pt>
                <c:pt idx="1">
                  <c:v>1166388.3400000003</c:v>
                </c:pt>
                <c:pt idx="2">
                  <c:v>975003.57000000007</c:v>
                </c:pt>
                <c:pt idx="3">
                  <c:v>714437.13</c:v>
                </c:pt>
                <c:pt idx="4">
                  <c:v>226243.46999999997</c:v>
                </c:pt>
                <c:pt idx="5">
                  <c:v>1127789.8399999996</c:v>
                </c:pt>
                <c:pt idx="6">
                  <c:v>1903150.8399999992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619-4A6E-B85D-54D4F7DAF8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516908688"/>
        <c:axId val="516909648"/>
        <c:axId val="0"/>
      </c:bar3DChart>
      <c:catAx>
        <c:axId val="5169086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Products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6909648"/>
        <c:crosses val="autoZero"/>
        <c:auto val="1"/>
        <c:lblAlgn val="ctr"/>
        <c:lblOffset val="100"/>
        <c:noMultiLvlLbl val="0"/>
      </c:catAx>
      <c:valAx>
        <c:axId val="516909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6908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[sales_data_sample.xlsx]sales per country!PivotTable4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Sales in differnt countries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circle"/>
          <c:size val="6"/>
          <c:spPr>
            <a:solidFill>
              <a:schemeClr val="accent1"/>
            </a:solidFill>
            <a:ln w="9525">
              <a:solidFill>
                <a:schemeClr val="accent1"/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brightRoom" dir="tl">
                <a:rot lat="0" lon="0" rev="1800000"/>
              </a:lightRig>
            </a:scene3d>
            <a:sp3d contourW="10160" prstMaterial="dkEdge">
              <a:bevelT w="38100" h="50800" prst="angle"/>
              <a:contourClr>
                <a:scrgbClr r="0" g="0" b="0">
                  <a:shade val="40000"/>
                  <a:satMod val="150000"/>
                </a:scrgbClr>
              </a:contourClr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'sales per country'!$B$8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brightRoom" dir="tl">
                <a:rot lat="0" lon="0" rev="1800000"/>
              </a:lightRig>
            </a:scene3d>
            <a:sp3d contourW="10160" prstMaterial="dkEdge">
              <a:bevelT w="38100" h="50800" prst="angle"/>
              <a:contourClr>
                <a:scrgbClr r="0" g="0" b="0">
                  <a:shade val="40000"/>
                  <a:satMod val="150000"/>
                </a:scrgbClr>
              </a:contourClr>
            </a:sp3d>
          </c:spPr>
          <c:invertIfNegative val="0"/>
          <c:cat>
            <c:strRef>
              <c:f>'sales per country'!$A$9:$A$28</c:f>
              <c:strCache>
                <c:ptCount val="19"/>
                <c:pt idx="0">
                  <c:v>Australia</c:v>
                </c:pt>
                <c:pt idx="1">
                  <c:v>Austria</c:v>
                </c:pt>
                <c:pt idx="2">
                  <c:v>Belgium</c:v>
                </c:pt>
                <c:pt idx="3">
                  <c:v>Canada</c:v>
                </c:pt>
                <c:pt idx="4">
                  <c:v>Denmark</c:v>
                </c:pt>
                <c:pt idx="5">
                  <c:v>Finland</c:v>
                </c:pt>
                <c:pt idx="6">
                  <c:v>France</c:v>
                </c:pt>
                <c:pt idx="7">
                  <c:v>Germany</c:v>
                </c:pt>
                <c:pt idx="8">
                  <c:v>Ireland</c:v>
                </c:pt>
                <c:pt idx="9">
                  <c:v>Italy</c:v>
                </c:pt>
                <c:pt idx="10">
                  <c:v>Japan</c:v>
                </c:pt>
                <c:pt idx="11">
                  <c:v>Norway</c:v>
                </c:pt>
                <c:pt idx="12">
                  <c:v>Philippines</c:v>
                </c:pt>
                <c:pt idx="13">
                  <c:v>Singapore</c:v>
                </c:pt>
                <c:pt idx="14">
                  <c:v>Spain</c:v>
                </c:pt>
                <c:pt idx="15">
                  <c:v>Sweden</c:v>
                </c:pt>
                <c:pt idx="16">
                  <c:v>Switzerland</c:v>
                </c:pt>
                <c:pt idx="17">
                  <c:v>UK</c:v>
                </c:pt>
                <c:pt idx="18">
                  <c:v>USA</c:v>
                </c:pt>
              </c:strCache>
            </c:strRef>
          </c:cat>
          <c:val>
            <c:numRef>
              <c:f>'sales per country'!$B$9:$B$28</c:f>
              <c:numCache>
                <c:formatCode>General</c:formatCode>
                <c:ptCount val="19"/>
                <c:pt idx="0">
                  <c:v>630623.10000000009</c:v>
                </c:pt>
                <c:pt idx="1">
                  <c:v>202062.53</c:v>
                </c:pt>
                <c:pt idx="2">
                  <c:v>108412.62</c:v>
                </c:pt>
                <c:pt idx="3">
                  <c:v>224078.55999999994</c:v>
                </c:pt>
                <c:pt idx="4">
                  <c:v>245637.15</c:v>
                </c:pt>
                <c:pt idx="5">
                  <c:v>329581.91000000009</c:v>
                </c:pt>
                <c:pt idx="6">
                  <c:v>1110916.5199999993</c:v>
                </c:pt>
                <c:pt idx="7">
                  <c:v>220472.08999999994</c:v>
                </c:pt>
                <c:pt idx="8">
                  <c:v>57756.43</c:v>
                </c:pt>
                <c:pt idx="9">
                  <c:v>374674.30999999976</c:v>
                </c:pt>
                <c:pt idx="10">
                  <c:v>188167.80999999997</c:v>
                </c:pt>
                <c:pt idx="11">
                  <c:v>307463.70000000013</c:v>
                </c:pt>
                <c:pt idx="12">
                  <c:v>94015.73</c:v>
                </c:pt>
                <c:pt idx="13">
                  <c:v>288488.41000000003</c:v>
                </c:pt>
                <c:pt idx="14">
                  <c:v>1215686.9200000009</c:v>
                </c:pt>
                <c:pt idx="15">
                  <c:v>210014.21</c:v>
                </c:pt>
                <c:pt idx="16">
                  <c:v>117713.55999999998</c:v>
                </c:pt>
                <c:pt idx="17">
                  <c:v>478880.46000000008</c:v>
                </c:pt>
                <c:pt idx="18">
                  <c:v>3627982.83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E6-48D3-9FBE-37B1586440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514025016"/>
        <c:axId val="514025336"/>
      </c:barChart>
      <c:catAx>
        <c:axId val="5140250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countries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4025336"/>
        <c:crosses val="autoZero"/>
        <c:auto val="1"/>
        <c:lblAlgn val="ctr"/>
        <c:lblOffset val="100"/>
        <c:noMultiLvlLbl val="0"/>
      </c:catAx>
      <c:valAx>
        <c:axId val="514025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4025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[sales_data_sample.xlsx]sales per deal yearly!PivotTable2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Yearly Sales for each Dealsize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outEnd"/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</c:pivotFmt>
      <c:pivotFmt>
        <c:idx val="5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</c:pivotFmt>
      <c:pivotFmt>
        <c:idx val="7"/>
      </c:pivotFmt>
      <c:pivotFmt>
        <c:idx val="8"/>
      </c:pivotFmt>
      <c:pivotFmt>
        <c:idx val="9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</c:pivotFmt>
      <c:pivotFmt>
        <c:idx val="11"/>
      </c:pivotFmt>
      <c:pivotFmt>
        <c:idx val="12"/>
      </c:pivotFmt>
      <c:pivotFmt>
        <c:idx val="13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</c:pivotFmt>
      <c:pivotFmt>
        <c:idx val="15"/>
      </c:pivotFmt>
      <c:pivotFmt>
        <c:idx val="16"/>
      </c:pivotFmt>
      <c:pivotFmt>
        <c:idx val="17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</c:pivotFmt>
      <c:pivotFmt>
        <c:idx val="19"/>
      </c:pivotFmt>
      <c:pivotFmt>
        <c:idx val="20"/>
      </c:pivotFmt>
      <c:pivotFmt>
        <c:idx val="21"/>
        <c:spPr>
          <a:solidFill>
            <a:schemeClr val="accent2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2">
              <a:shade val="65000"/>
            </a:schemeClr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3"/>
        <c:spPr>
          <a:solidFill>
            <a:schemeClr val="accent2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4"/>
        <c:spPr>
          <a:solidFill>
            <a:schemeClr val="accent2">
              <a:tint val="65000"/>
            </a:schemeClr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5"/>
        <c:spPr>
          <a:solidFill>
            <a:schemeClr val="accent2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2">
              <a:shade val="65000"/>
            </a:schemeClr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7"/>
        <c:spPr>
          <a:solidFill>
            <a:schemeClr val="accent2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8"/>
        <c:spPr>
          <a:solidFill>
            <a:schemeClr val="accent2">
              <a:tint val="65000"/>
            </a:schemeClr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29"/>
        <c:spPr>
          <a:solidFill>
            <a:schemeClr val="accent2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2">
              <a:shade val="65000"/>
            </a:schemeClr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1"/>
        <c:spPr>
          <a:solidFill>
            <a:schemeClr val="accent2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2"/>
        <c:spPr>
          <a:solidFill>
            <a:schemeClr val="accent2">
              <a:tint val="65000"/>
            </a:schemeClr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'sales per deal yearly'!$B$10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shade val="65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F4B8-4FA1-A70C-B70D55C1B93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F4B8-4FA1-A70C-B70D55C1B93E}"/>
              </c:ext>
            </c:extLst>
          </c:dPt>
          <c:dPt>
            <c:idx val="2"/>
            <c:bubble3D val="0"/>
            <c:spPr>
              <a:solidFill>
                <a:schemeClr val="accent2">
                  <a:tint val="65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F4B8-4FA1-A70C-B70D55C1B93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'sales per deal yearly'!$A$11:$A$14</c:f>
              <c:strCache>
                <c:ptCount val="3"/>
                <c:pt idx="0">
                  <c:v>Large</c:v>
                </c:pt>
                <c:pt idx="1">
                  <c:v>Medium</c:v>
                </c:pt>
                <c:pt idx="2">
                  <c:v>Small</c:v>
                </c:pt>
              </c:strCache>
            </c:strRef>
          </c:cat>
          <c:val>
            <c:numRef>
              <c:f>'sales per deal yearly'!$B$11:$B$14</c:f>
              <c:numCache>
                <c:formatCode>General</c:formatCode>
                <c:ptCount val="3"/>
                <c:pt idx="0">
                  <c:v>517753.71</c:v>
                </c:pt>
                <c:pt idx="1">
                  <c:v>2869357.8799999962</c:v>
                </c:pt>
                <c:pt idx="2">
                  <c:v>1337051.0099999995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4B8-4FA1-A70C-B70D55C1B93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[sales_data_sample.xlsx]QUANTITY per country!PivotTable3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Quantity</a:t>
            </a:r>
            <a:r>
              <a:rPr lang="en-US" baseline="0"/>
              <a:t> Per Country based on Status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circle"/>
          <c:size val="6"/>
          <c:spPr>
            <a:solidFill>
              <a:schemeClr val="accent2"/>
            </a:solidFill>
            <a:ln w="9525">
              <a:solidFill>
                <a:schemeClr val="accent2"/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brightRoom" dir="tl">
                <a:rot lat="0" lon="0" rev="1800000"/>
              </a:lightRig>
            </a:scene3d>
            <a:sp3d contourW="10160" prstMaterial="dkEdge">
              <a:bevelT w="38100" h="50800" prst="angle"/>
              <a:contourClr>
                <a:scrgbClr r="0" g="0" b="0">
                  <a:shade val="40000"/>
                  <a:satMod val="150000"/>
                </a:scrgbClr>
              </a:contourClr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Base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Base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'QUANTITY per country'!$B$11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brightRoom" dir="tl">
                <a:rot lat="0" lon="0" rev="1800000"/>
              </a:lightRig>
            </a:scene3d>
            <a:sp3d contourW="10160" prstMaterial="dkEdge">
              <a:bevelT w="38100" h="50800" prst="angle"/>
              <a:contourClr>
                <a:scrgbClr r="0" g="0" b="0">
                  <a:shade val="40000"/>
                  <a:satMod val="150000"/>
                </a:scrgbClr>
              </a:contourClr>
            </a:sp3d>
          </c:spPr>
          <c:invertIfNegative val="0"/>
          <c:cat>
            <c:strRef>
              <c:f>'QUANTITY per country'!$A$12:$A$31</c:f>
              <c:strCache>
                <c:ptCount val="19"/>
                <c:pt idx="0">
                  <c:v>Australia</c:v>
                </c:pt>
                <c:pt idx="1">
                  <c:v>Austria</c:v>
                </c:pt>
                <c:pt idx="2">
                  <c:v>Belgium</c:v>
                </c:pt>
                <c:pt idx="3">
                  <c:v>Canada</c:v>
                </c:pt>
                <c:pt idx="4">
                  <c:v>Denmark</c:v>
                </c:pt>
                <c:pt idx="5">
                  <c:v>Finland</c:v>
                </c:pt>
                <c:pt idx="6">
                  <c:v>France</c:v>
                </c:pt>
                <c:pt idx="7">
                  <c:v>Germany</c:v>
                </c:pt>
                <c:pt idx="8">
                  <c:v>Ireland</c:v>
                </c:pt>
                <c:pt idx="9">
                  <c:v>Italy</c:v>
                </c:pt>
                <c:pt idx="10">
                  <c:v>Japan</c:v>
                </c:pt>
                <c:pt idx="11">
                  <c:v>Norway</c:v>
                </c:pt>
                <c:pt idx="12">
                  <c:v>Philippines</c:v>
                </c:pt>
                <c:pt idx="13">
                  <c:v>Singapore</c:v>
                </c:pt>
                <c:pt idx="14">
                  <c:v>Spain</c:v>
                </c:pt>
                <c:pt idx="15">
                  <c:v>Sweden</c:v>
                </c:pt>
                <c:pt idx="16">
                  <c:v>Switzerland</c:v>
                </c:pt>
                <c:pt idx="17">
                  <c:v>UK</c:v>
                </c:pt>
                <c:pt idx="18">
                  <c:v>USA</c:v>
                </c:pt>
              </c:strCache>
            </c:strRef>
          </c:cat>
          <c:val>
            <c:numRef>
              <c:f>'QUANTITY per country'!$B$12:$B$31</c:f>
              <c:numCache>
                <c:formatCode>General</c:formatCode>
                <c:ptCount val="19"/>
                <c:pt idx="0">
                  <c:v>5550</c:v>
                </c:pt>
                <c:pt idx="1">
                  <c:v>1686</c:v>
                </c:pt>
                <c:pt idx="2">
                  <c:v>963</c:v>
                </c:pt>
                <c:pt idx="3">
                  <c:v>2293</c:v>
                </c:pt>
                <c:pt idx="4">
                  <c:v>1770</c:v>
                </c:pt>
                <c:pt idx="5">
                  <c:v>3192</c:v>
                </c:pt>
                <c:pt idx="6">
                  <c:v>10663</c:v>
                </c:pt>
                <c:pt idx="7">
                  <c:v>2148</c:v>
                </c:pt>
                <c:pt idx="8">
                  <c:v>490</c:v>
                </c:pt>
                <c:pt idx="9">
                  <c:v>3773</c:v>
                </c:pt>
                <c:pt idx="10">
                  <c:v>1842</c:v>
                </c:pt>
                <c:pt idx="11">
                  <c:v>2842</c:v>
                </c:pt>
                <c:pt idx="12">
                  <c:v>961</c:v>
                </c:pt>
                <c:pt idx="13">
                  <c:v>2760</c:v>
                </c:pt>
                <c:pt idx="14">
                  <c:v>10646</c:v>
                </c:pt>
                <c:pt idx="15">
                  <c:v>1239</c:v>
                </c:pt>
                <c:pt idx="16">
                  <c:v>1078</c:v>
                </c:pt>
                <c:pt idx="17">
                  <c:v>4584</c:v>
                </c:pt>
                <c:pt idx="18">
                  <c:v>32923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03-429A-A1FD-C47E7C3DAF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5"/>
        <c:overlap val="100"/>
        <c:axId val="602866552"/>
        <c:axId val="602867512"/>
      </c:barChart>
      <c:catAx>
        <c:axId val="6028665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Countries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2867512"/>
        <c:crosses val="autoZero"/>
        <c:auto val="1"/>
        <c:lblAlgn val="ctr"/>
        <c:lblOffset val="100"/>
        <c:noMultiLvlLbl val="0"/>
      </c:catAx>
      <c:valAx>
        <c:axId val="602867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Quantity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2866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pivotSource>
    <c:name>[sales_data_sample.xlsx]quantity for territory!PivotTable1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chemeClr val="tx1"/>
                </a:solidFill>
              </a:rPr>
              <a:t>Quantity</a:t>
            </a:r>
            <a:r>
              <a:rPr lang="en-US" b="1" baseline="0">
                <a:solidFill>
                  <a:schemeClr val="tx1"/>
                </a:solidFill>
              </a:rPr>
              <a:t> vs Territory for each Product</a:t>
            </a:r>
            <a:endParaRPr lang="en-US" b="1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5941666666666668"/>
          <c:y val="3.381642512077294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4">
              <a:tint val="55000"/>
            </a:schemeClr>
          </a:solidFill>
          <a:ln w="9525" cap="flat" cmpd="sng" algn="ctr">
            <a:solidFill>
              <a:schemeClr val="accent4">
                <a:shade val="95000"/>
              </a:schemeClr>
            </a:solidFill>
            <a:round/>
          </a:ln>
          <a:effectLst/>
        </c:spPr>
        <c:marker>
          <c:symbol val="circle"/>
          <c:size val="4"/>
          <c:spPr>
            <a:solidFill>
              <a:schemeClr val="accent4"/>
            </a:solidFill>
            <a:ln w="9525" cap="flat" cmpd="sng" algn="ctr">
              <a:solidFill>
                <a:schemeClr val="accent4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4">
              <a:tint val="55000"/>
            </a:schemeClr>
          </a:solidFill>
          <a:ln w="9525" cap="flat" cmpd="sng" algn="ctr">
            <a:solidFill>
              <a:schemeClr val="accent4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4">
              <a:tint val="55000"/>
            </a:schemeClr>
          </a:solidFill>
          <a:ln w="9525" cap="flat" cmpd="sng" algn="ctr">
            <a:solidFill>
              <a:schemeClr val="accent4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4">
              <a:tint val="55000"/>
            </a:schemeClr>
          </a:solidFill>
          <a:ln w="9525" cap="flat" cmpd="sng" algn="ctr">
            <a:solidFill>
              <a:schemeClr val="accent4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4">
              <a:tint val="55000"/>
            </a:schemeClr>
          </a:solidFill>
          <a:ln w="9525" cap="flat" cmpd="sng" algn="ctr">
            <a:solidFill>
              <a:schemeClr val="accent4">
                <a:shade val="9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'quantity for territory'!$B$9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4">
                <a:tint val="55000"/>
              </a:schemeClr>
            </a:soli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'quantity for territory'!$A$10:$A$14</c:f>
              <c:strCache>
                <c:ptCount val="4"/>
                <c:pt idx="0">
                  <c:v>APAC</c:v>
                </c:pt>
                <c:pt idx="1">
                  <c:v>EMEA</c:v>
                </c:pt>
                <c:pt idx="2">
                  <c:v>Japan</c:v>
                </c:pt>
                <c:pt idx="3">
                  <c:v>NA</c:v>
                </c:pt>
              </c:strCache>
            </c:strRef>
          </c:cat>
          <c:val>
            <c:numRef>
              <c:f>'quantity for territory'!$B$10:$B$14</c:f>
              <c:numCache>
                <c:formatCode>General</c:formatCode>
                <c:ptCount val="4"/>
                <c:pt idx="0">
                  <c:v>2326</c:v>
                </c:pt>
                <c:pt idx="1">
                  <c:v>18258</c:v>
                </c:pt>
                <c:pt idx="2">
                  <c:v>1327</c:v>
                </c:pt>
                <c:pt idx="3">
                  <c:v>12081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3AA-401D-9E1D-E3AA7839623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48968816"/>
        <c:axId val="478112368"/>
      </c:barChart>
      <c:catAx>
        <c:axId val="2489688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territory</a:t>
                </a:r>
              </a:p>
            </c:rich>
          </c:tx>
          <c:layout>
            <c:manualLayout>
              <c:xMode val="edge"/>
              <c:yMode val="edge"/>
              <c:x val="0.41172090988626414"/>
              <c:y val="0.898217410323709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8112368"/>
        <c:crosses val="autoZero"/>
        <c:auto val="1"/>
        <c:lblAlgn val="ctr"/>
        <c:lblOffset val="100"/>
        <c:noMultiLvlLbl val="0"/>
      </c:catAx>
      <c:valAx>
        <c:axId val="478112368"/>
        <c:scaling>
          <c:orientation val="minMax"/>
        </c:scaling>
        <c:delete val="0"/>
        <c:axPos val="l"/>
        <c:majorGridlines>
          <c:spPr>
            <a:ln>
              <a:solidFill>
                <a:schemeClr val="dk1">
                  <a:lumMod val="15000"/>
                  <a:lumOff val="85000"/>
                </a:schemeClr>
              </a:solidFill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Quantity</a:t>
                </a:r>
              </a:p>
            </c:rich>
          </c:tx>
          <c:layout>
            <c:manualLayout>
              <c:xMode val="edge"/>
              <c:yMode val="edge"/>
              <c:x val="2.2222222222222223E-2"/>
              <c:y val="0.3880362350539515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968816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[sales_data_sample.xlsx]Yearly sales per productline!PivotTable3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Yearly Sales for</a:t>
            </a:r>
            <a:r>
              <a:rPr lang="en-US" baseline="0"/>
              <a:t> differnt Product</a:t>
            </a:r>
            <a:endParaRPr lang="en-US"/>
          </a:p>
        </c:rich>
      </c:tx>
      <c:layout>
        <c:manualLayout>
          <c:xMode val="edge"/>
          <c:yMode val="edge"/>
          <c:x val="0.17269464490216385"/>
          <c:y val="3.0349013657056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  <c:dLbl>
          <c:idx val="0"/>
          <c:spPr>
            <a:pattFill prst="pct75">
              <a:fgClr>
                <a:sysClr val="windowText" lastClr="000000">
                  <a:lumMod val="75000"/>
                  <a:lumOff val="25000"/>
                </a:sysClr>
              </a:fgClr>
              <a:bgClr>
                <a:sysClr val="windowText" lastClr="000000">
                  <a:lumMod val="65000"/>
                  <a:lumOff val="35000"/>
                </a:sysClr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 w="31750" cap="rnd">
            <a:solidFill>
              <a:schemeClr val="accent1">
                <a:alpha val="85000"/>
              </a:schemeClr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'Yearly sales per productline'!$B$13</c:f>
              <c:strCache>
                <c:ptCount val="1"/>
                <c:pt idx="0">
                  <c:v>Total</c:v>
                </c:pt>
              </c:strCache>
            </c:strRef>
          </c:tx>
          <c:spPr>
            <a:ln w="31750" cap="rnd">
              <a:solidFill>
                <a:schemeClr val="accent1">
                  <a:alpha val="85000"/>
                </a:schemeClr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31750" cap="rnd">
                <a:solidFill>
                  <a:schemeClr val="accent1">
                    <a:alpha val="8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B7FE-4989-9BA1-11A4980A480C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31750" cap="rnd">
                <a:solidFill>
                  <a:schemeClr val="accent1">
                    <a:alpha val="8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B7FE-4989-9BA1-11A4980A480C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31750" cap="rnd">
                <a:solidFill>
                  <a:schemeClr val="accent1">
                    <a:alpha val="85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B7FE-4989-9BA1-11A4980A480C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'Yearly sales per productline'!$A$14:$A$17</c:f>
              <c:strCache>
                <c:ptCount val="3"/>
                <c:pt idx="0">
                  <c:v>2003</c:v>
                </c:pt>
                <c:pt idx="1">
                  <c:v>2004</c:v>
                </c:pt>
                <c:pt idx="2">
                  <c:v>2005</c:v>
                </c:pt>
              </c:strCache>
            </c:strRef>
          </c:cat>
          <c:val>
            <c:numRef>
              <c:f>'Yearly sales per productline'!$B$14:$B$17</c:f>
              <c:numCache>
                <c:formatCode>General</c:formatCode>
                <c:ptCount val="3"/>
                <c:pt idx="0">
                  <c:v>1484785.2900000005</c:v>
                </c:pt>
                <c:pt idx="1">
                  <c:v>1762257.0900000005</c:v>
                </c:pt>
                <c:pt idx="2">
                  <c:v>672573.28000000026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7FE-4989-9BA1-11A4980A48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4058616"/>
        <c:axId val="514066936"/>
      </c:lineChart>
      <c:catAx>
        <c:axId val="5140586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layout>
            <c:manualLayout>
              <c:xMode val="edge"/>
              <c:yMode val="edge"/>
              <c:x val="0.47392287081025108"/>
              <c:y val="0.8768586779459851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4066936"/>
        <c:crosses val="autoZero"/>
        <c:auto val="1"/>
        <c:lblAlgn val="ctr"/>
        <c:lblOffset val="100"/>
        <c:noMultiLvlLbl val="0"/>
      </c:catAx>
      <c:valAx>
        <c:axId val="514066936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4058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[sales_data_sample.xlsx]Sales quaterly per country!PivotTable2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Quaterly Sales for each Country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circle"/>
          <c:size val="6"/>
          <c:spPr>
            <a:solidFill>
              <a:schemeClr val="accent2"/>
            </a:solidFill>
            <a:ln w="9525">
              <a:solidFill>
                <a:schemeClr val="accent2"/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brightRoom" dir="tl">
                <a:rot lat="0" lon="0" rev="1800000"/>
              </a:lightRig>
            </a:scene3d>
            <a:sp3d contourW="10160" prstMaterial="dkEdge">
              <a:bevelT w="38100" h="50800" prst="angle"/>
              <a:contourClr>
                <a:scrgbClr r="0" g="0" b="0">
                  <a:shade val="40000"/>
                  <a:satMod val="150000"/>
                </a:scrgbClr>
              </a:contourClr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'Sales quaterly per country'!$B$12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brightRoom" dir="tl">
                <a:rot lat="0" lon="0" rev="1800000"/>
              </a:lightRig>
            </a:scene3d>
            <a:sp3d contourW="10160" prstMaterial="dkEdge">
              <a:bevelT w="38100" h="50800" prst="angle"/>
              <a:contourClr>
                <a:scrgbClr r="0" g="0" b="0">
                  <a:shade val="40000"/>
                  <a:satMod val="150000"/>
                </a:scrgbClr>
              </a:contourClr>
            </a:sp3d>
          </c:spPr>
          <c:invertIfNegative val="0"/>
          <c:cat>
            <c:strRef>
              <c:f>'Sales quaterly per country'!$A$13:$A$17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strCache>
            </c:strRef>
          </c:cat>
          <c:val>
            <c:numRef>
              <c:f>'Sales quaterly per country'!$B$13:$B$17</c:f>
              <c:numCache>
                <c:formatCode>General</c:formatCode>
                <c:ptCount val="4"/>
                <c:pt idx="0">
                  <c:v>2350817.7300000004</c:v>
                </c:pt>
                <c:pt idx="1">
                  <c:v>2048120.2999999986</c:v>
                </c:pt>
                <c:pt idx="2">
                  <c:v>1758910.8099999994</c:v>
                </c:pt>
                <c:pt idx="3">
                  <c:v>3874780.01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47-494C-B3C0-3A74FBA197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81549968"/>
        <c:axId val="481552208"/>
      </c:barChart>
      <c:catAx>
        <c:axId val="4815499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Quarter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1552208"/>
        <c:crosses val="autoZero"/>
        <c:auto val="1"/>
        <c:lblAlgn val="ctr"/>
        <c:lblOffset val="100"/>
        <c:noMultiLvlLbl val="0"/>
      </c:catAx>
      <c:valAx>
        <c:axId val="4815522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154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[sales_data_sample.xlsx]sales in territoy!PivotTable2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Sales</a:t>
            </a:r>
            <a:r>
              <a:rPr lang="en-US" baseline="0"/>
              <a:t> vs territory for each product</a:t>
            </a:r>
            <a:endParaRPr lang="en-US"/>
          </a:p>
        </c:rich>
      </c:tx>
      <c:layout>
        <c:manualLayout>
          <c:xMode val="edge"/>
          <c:yMode val="edge"/>
          <c:x val="0.11212482441331494"/>
          <c:y val="2.61904761904761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all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>
              <a:alpha val="88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2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2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>
              <a:alpha val="88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2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2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>
              <a:alpha val="88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2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2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2">
              <a:alpha val="88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2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2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>
              <a:alpha val="88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2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2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2">
              <a:alpha val="88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2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2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>
              <a:alpha val="88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2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2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2">
              <a:alpha val="88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2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2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>
              <a:alpha val="88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/>
            <a:lightRig rig="threePt" dir="t"/>
          </a:scene3d>
          <a:sp3d prstMaterial="flat">
            <a:contourClr>
              <a:schemeClr val="accent2">
                <a:lumMod val="50000"/>
              </a:schemeClr>
            </a:contourClr>
          </a:sp3d>
        </c:spPr>
        <c:marker>
          <c:symbol val="none"/>
        </c:marker>
        <c:dLbl>
          <c:idx val="0"/>
          <c:spPr>
            <a:solidFill>
              <a:schemeClr val="accent2">
                <a:alpha val="30000"/>
              </a:schemeClr>
            </a:solidFill>
            <a:ln>
              <a:solidFill>
                <a:schemeClr val="lt1">
                  <a:alpha val="50000"/>
                </a:schemeClr>
              </a:solidFill>
              <a:round/>
            </a:ln>
            <a:effectLst>
              <a:outerShdw blurRad="63500" dist="889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'sales in territoy'!$B$9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>
                <a:alpha val="88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2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2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'sales in territoy'!$A$10:$A$14</c:f>
              <c:strCache>
                <c:ptCount val="4"/>
                <c:pt idx="0">
                  <c:v>APAC</c:v>
                </c:pt>
                <c:pt idx="1">
                  <c:v>EMEA</c:v>
                </c:pt>
                <c:pt idx="2">
                  <c:v>Japan</c:v>
                </c:pt>
                <c:pt idx="3">
                  <c:v>NA</c:v>
                </c:pt>
              </c:strCache>
            </c:strRef>
          </c:cat>
          <c:val>
            <c:numRef>
              <c:f>'sales in territoy'!$B$10:$B$14</c:f>
              <c:numCache>
                <c:formatCode>General</c:formatCode>
                <c:ptCount val="4"/>
                <c:pt idx="0">
                  <c:v>244758.07</c:v>
                </c:pt>
                <c:pt idx="1">
                  <c:v>2086994.6600000004</c:v>
                </c:pt>
                <c:pt idx="2">
                  <c:v>181601.49</c:v>
                </c:pt>
                <c:pt idx="3">
                  <c:v>1406261.4400000011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36-42DA-8379-26E385F15DD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375310000"/>
        <c:axId val="421224880"/>
        <c:axId val="0"/>
      </c:bar3DChart>
      <c:catAx>
        <c:axId val="3753100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TERRITORY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1224880"/>
        <c:crosses val="autoZero"/>
        <c:auto val="1"/>
        <c:lblAlgn val="ctr"/>
        <c:lblOffset val="100"/>
        <c:noMultiLvlLbl val="0"/>
      </c:catAx>
      <c:valAx>
        <c:axId val="421224880"/>
        <c:scaling>
          <c:orientation val="minMax"/>
        </c:scaling>
        <c:delete val="1"/>
        <c:axPos val="l"/>
        <c:majorGridlines>
          <c:spPr>
            <a:ln w="9525">
              <a:solidFill>
                <a:schemeClr val="lt1">
                  <a:lumMod val="50000"/>
                </a:schemeClr>
              </a:solidFill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</a:t>
                </a:r>
              </a:p>
            </c:rich>
          </c:tx>
          <c:layout>
            <c:manualLayout>
              <c:xMode val="edge"/>
              <c:yMode val="edge"/>
              <c:x val="2.1929756734581661E-2"/>
              <c:y val="0.378012235880586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crossAx val="375310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6350" cap="flat" cmpd="sng" algn="ctr">
      <a:solidFill>
        <a:schemeClr val="dk1">
          <a:tint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[sales_data_sample.xlsx]deal per country!PivotTable3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Sales for Dealsize in each Country</a:t>
            </a:r>
          </a:p>
        </c:rich>
      </c:tx>
      <c:layout>
        <c:manualLayout>
          <c:xMode val="edge"/>
          <c:yMode val="edge"/>
          <c:x val="0.21076433146310569"/>
          <c:y val="2.2655509316088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xForSave val="1"/>
            </c:ext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10000"/>
              </a:prstClr>
            </a:outerShdw>
          </a:effectLst>
          <a:scene3d>
            <a:camera prst="orthographicFront"/>
            <a:lightRig rig="threePt" dir="t"/>
          </a:scene3d>
          <a:sp3d>
            <a:bevelT w="127000" h="127000"/>
            <a:bevelB w="127000" h="127000"/>
          </a:sp3d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spc="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0032143296762641"/>
          <c:y val="0.46768060836501896"/>
          <c:w val="0.81952859145254342"/>
          <c:h val="0.48162230671736372"/>
        </c:manualLayout>
      </c:layout>
      <c:pie3DChart>
        <c:varyColors val="1"/>
        <c:ser>
          <c:idx val="0"/>
          <c:order val="0"/>
          <c:tx>
            <c:strRef>
              <c:f>'deal per country'!$B$13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7557-405B-84D7-DEA95E7A4C8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7557-405B-84D7-DEA95E7A4C85}"/>
              </c:ext>
            </c:extLst>
          </c:dPt>
          <c:dPt>
            <c:idx val="2"/>
            <c:bubble3D val="0"/>
            <c:explosion val="1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7557-405B-84D7-DEA95E7A4C85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7557-405B-84D7-DEA95E7A4C85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7557-405B-84D7-DEA95E7A4C85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7557-405B-84D7-DEA95E7A4C8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'deal per country'!$A$14:$A$17</c:f>
              <c:strCache>
                <c:ptCount val="3"/>
                <c:pt idx="0">
                  <c:v>Large</c:v>
                </c:pt>
                <c:pt idx="1">
                  <c:v>Medium</c:v>
                </c:pt>
                <c:pt idx="2">
                  <c:v>Small</c:v>
                </c:pt>
              </c:strCache>
            </c:strRef>
          </c:cat>
          <c:val>
            <c:numRef>
              <c:f>'deal per country'!$B$14:$B$17</c:f>
              <c:numCache>
                <c:formatCode>General</c:formatCode>
                <c:ptCount val="3"/>
                <c:pt idx="0">
                  <c:v>1302119.2600000007</c:v>
                </c:pt>
                <c:pt idx="1">
                  <c:v>6087432.2400000058</c:v>
                </c:pt>
                <c:pt idx="2">
                  <c:v>2643077.3499999968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557-405B-84D7-DEA95E7A4C85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lrMapOvr bg1="lt1" tx1="dk1" bg2="lt2" tx2="dk2" accent1="accent1" accent2="accent2" accent3="accent3" accent4="accent4" accent5="accent5" accent6="accent6" hlink="hlink" folHlink="folHlink"/>
  <c:pivotSource>
    <c:name>[sales_data_sample.xlsx]no of units sold!PivotTable1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quantity ordered per product in each country</a:t>
            </a:r>
          </a:p>
        </c:rich>
      </c:tx>
      <c:layout>
        <c:manualLayout>
          <c:xMode val="edge"/>
          <c:yMode val="edge"/>
          <c:x val="0.27641796791530093"/>
          <c:y val="3.19634703196347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circle"/>
          <c:size val="6"/>
          <c:spPr>
            <a:solidFill>
              <a:schemeClr val="accent2"/>
            </a:solidFill>
            <a:ln w="9525">
              <a:solidFill>
                <a:schemeClr val="accent2"/>
              </a:solidFill>
              <a:round/>
            </a:ln>
            <a:effectLst/>
            <a:scene3d>
              <a:camera prst="orthographicFront">
                <a:rot lat="0" lon="0" rev="0"/>
              </a:camera>
              <a:lightRig rig="brightRoom" dir="tl">
                <a:rot lat="0" lon="0" rev="1800000"/>
              </a:lightRig>
            </a:scene3d>
            <a:sp3d contourW="10160" prstMaterial="dkEdge">
              <a:bevelT w="38100" h="50800" prst="angle"/>
              <a:contourClr>
                <a:scrgbClr r="0" g="0" b="0">
                  <a:shade val="40000"/>
                  <a:satMod val="150000"/>
                </a:scrgbClr>
              </a:contourClr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layout>
            <c:manualLayout>
              <c:x val="4.1666666666666664E-2"/>
              <c:y val="-0.19444444444444448"/>
            </c:manualLayout>
          </c:layout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layout>
            <c:manualLayout>
              <c:x val="3.888888888888889E-2"/>
              <c:y val="-0.1342592592592593"/>
            </c:manualLayout>
          </c:layout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layout>
            <c:manualLayout>
              <c:x val="3.6111111111111059E-2"/>
              <c:y val="-0.1111111111111112"/>
            </c:manualLayout>
          </c:layout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layout>
            <c:manualLayout>
              <c:x val="1.9444444444444445E-2"/>
              <c:y val="-4.6296296296296384E-2"/>
            </c:manualLayout>
          </c:layout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layout>
            <c:manualLayout>
              <c:x val="0"/>
              <c:y val="-7.4074074074074153E-2"/>
            </c:manualLayout>
          </c:layout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layout>
            <c:manualLayout>
              <c:x val="-2.7777777777777776E-2"/>
              <c:y val="-0.11574074074074082"/>
            </c:manualLayout>
          </c:layout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layout>
            <c:manualLayout>
              <c:x val="-3.3333333333333229E-2"/>
              <c:y val="-0.21296296296296297"/>
            </c:manualLayout>
          </c:layout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2.8602860286028604E-2"/>
              <c:y val="-0.2900688298918387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2.2002200220022001E-3"/>
              <c:y val="-9.832841691248771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-5.5005500550055009E-3"/>
              <c:y val="-0.2802359882005900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1.1001100110011001E-3"/>
              <c:y val="-0.3490658800393313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-1.1001100110011001E-3"/>
              <c:y val="-0.3785644051130777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7.7007700770077006E-3"/>
              <c:y val="-0.3638151425762045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2.8602860286028604E-2"/>
              <c:y val="-0.2900688298918387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2.2002200220022001E-3"/>
              <c:y val="-9.832841691248771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-5.5005500550055009E-3"/>
              <c:y val="-0.2802359882005900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1.1001100110011001E-3"/>
              <c:y val="-0.3490658800393313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-1.1001100110011001E-3"/>
              <c:y val="-0.3785644051130777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7.7007700770077006E-3"/>
              <c:y val="-0.3638151425762045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2.8602860286028604E-2"/>
              <c:y val="-0.2900688298918387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2.2002200220022001E-3"/>
              <c:y val="-9.832841691248771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-5.5005500550055009E-3"/>
              <c:y val="-0.2802359882005900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1.1001100110011001E-3"/>
              <c:y val="-0.3490658800393313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-1.1001100110011001E-3"/>
              <c:y val="-0.3785644051130777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rgbClr r="0" g="0" b="0">
                <a:shade val="40000"/>
                <a:satMod val="150000"/>
              </a:scrgbClr>
            </a:contourClr>
          </a:sp3d>
        </c:spPr>
        <c:dLbl>
          <c:idx val="0"/>
          <c:layout>
            <c:manualLayout>
              <c:x val="7.7007700770077006E-3"/>
              <c:y val="-0.3638151425762045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areaChart>
        <c:grouping val="standard"/>
        <c:varyColors val="0"/>
        <c:ser>
          <c:idx val="0"/>
          <c:order val="0"/>
          <c:tx>
            <c:strRef>
              <c:f>'no of units sold'!$B$10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brightRoom" dir="tl">
                <a:rot lat="0" lon="0" rev="1800000"/>
              </a:lightRig>
            </a:scene3d>
            <a:sp3d contourW="10160" prstMaterial="dkEdge">
              <a:bevelT w="38100" h="50800" prst="angle"/>
              <a:contourClr>
                <a:scrgbClr r="0" g="0" b="0">
                  <a:shade val="40000"/>
                  <a:satMod val="150000"/>
                </a:scrgbClr>
              </a:contourClr>
            </a:sp3d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12BD-46FF-AB99-354DB588F453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1-12BD-46FF-AB99-354DB588F453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2-12BD-46FF-AB99-354DB588F453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3-12BD-46FF-AB99-354DB588F453}"/>
              </c:ext>
            </c:extLst>
          </c:dPt>
          <c:dPt>
            <c:idx val="5"/>
            <c:bubble3D val="0"/>
            <c:extLst>
              <c:ext xmlns:c16="http://schemas.microsoft.com/office/drawing/2014/chart" uri="{C3380CC4-5D6E-409C-BE32-E72D297353CC}">
                <c16:uniqueId val="{00000004-12BD-46FF-AB99-354DB588F453}"/>
              </c:ext>
            </c:extLst>
          </c:dPt>
          <c:dPt>
            <c:idx val="6"/>
            <c:bubble3D val="0"/>
            <c:extLst>
              <c:ext xmlns:c16="http://schemas.microsoft.com/office/drawing/2014/chart" uri="{C3380CC4-5D6E-409C-BE32-E72D297353CC}">
                <c16:uniqueId val="{00000005-12BD-46FF-AB99-354DB588F453}"/>
              </c:ext>
            </c:extLst>
          </c:dPt>
          <c:dLbls>
            <c:dLbl>
              <c:idx val="0"/>
              <c:layout>
                <c:manualLayout>
                  <c:x val="2.8602860286028604E-2"/>
                  <c:y val="-0.290068829891838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2BD-46FF-AB99-354DB588F453}"/>
                </c:ext>
              </c:extLst>
            </c:dLbl>
            <c:dLbl>
              <c:idx val="1"/>
              <c:layout>
                <c:manualLayout>
                  <c:x val="2.2002200220022001E-3"/>
                  <c:y val="-9.832841691248771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2BD-46FF-AB99-354DB588F453}"/>
                </c:ext>
              </c:extLst>
            </c:dLbl>
            <c:dLbl>
              <c:idx val="2"/>
              <c:layout>
                <c:manualLayout>
                  <c:x val="-5.5005500550055009E-3"/>
                  <c:y val="-0.2802359882005900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2BD-46FF-AB99-354DB588F453}"/>
                </c:ext>
              </c:extLst>
            </c:dLbl>
            <c:dLbl>
              <c:idx val="3"/>
              <c:layout>
                <c:manualLayout>
                  <c:x val="1.1001100110011001E-3"/>
                  <c:y val="-0.3490658800393313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2BD-46FF-AB99-354DB588F453}"/>
                </c:ext>
              </c:extLst>
            </c:dLbl>
            <c:dLbl>
              <c:idx val="5"/>
              <c:layout>
                <c:manualLayout>
                  <c:x val="-1.1001100110011001E-3"/>
                  <c:y val="-0.3785644051130777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2BD-46FF-AB99-354DB588F453}"/>
                </c:ext>
              </c:extLst>
            </c:dLbl>
            <c:dLbl>
              <c:idx val="6"/>
              <c:layout>
                <c:manualLayout>
                  <c:x val="7.7007700770077006E-3"/>
                  <c:y val="-0.3638151425762045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2BD-46FF-AB99-354DB588F45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'no of units sold'!$A$11:$A$18</c:f>
              <c:strCache>
                <c:ptCount val="7"/>
                <c:pt idx="0">
                  <c:v>Classic Cars</c:v>
                </c:pt>
                <c:pt idx="1">
                  <c:v>Motorcycles</c:v>
                </c:pt>
                <c:pt idx="2">
                  <c:v>Planes</c:v>
                </c:pt>
                <c:pt idx="3">
                  <c:v>Ships</c:v>
                </c:pt>
                <c:pt idx="4">
                  <c:v>Trains</c:v>
                </c:pt>
                <c:pt idx="5">
                  <c:v>Trucks and Buses</c:v>
                </c:pt>
                <c:pt idx="6">
                  <c:v>Vintage Cars</c:v>
                </c:pt>
              </c:strCache>
            </c:strRef>
          </c:cat>
          <c:val>
            <c:numRef>
              <c:f>'no of units sold'!$B$11:$B$18</c:f>
              <c:numCache>
                <c:formatCode>General</c:formatCode>
                <c:ptCount val="7"/>
                <c:pt idx="0">
                  <c:v>33992</c:v>
                </c:pt>
                <c:pt idx="1">
                  <c:v>11663</c:v>
                </c:pt>
                <c:pt idx="2">
                  <c:v>10727</c:v>
                </c:pt>
                <c:pt idx="3">
                  <c:v>8127</c:v>
                </c:pt>
                <c:pt idx="4">
                  <c:v>2712</c:v>
                </c:pt>
                <c:pt idx="5">
                  <c:v>10777</c:v>
                </c:pt>
                <c:pt idx="6">
                  <c:v>21069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2BD-46FF-AB99-354DB588F45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486335800"/>
        <c:axId val="486337080"/>
      </c:areaChart>
      <c:catAx>
        <c:axId val="4863358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Product</a:t>
                </a:r>
              </a:p>
            </c:rich>
          </c:tx>
          <c:layout>
            <c:manualLayout>
              <c:xMode val="edge"/>
              <c:yMode val="edge"/>
              <c:x val="0.47830349176649939"/>
              <c:y val="0.8718734273260088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6337080"/>
        <c:crosses val="autoZero"/>
        <c:auto val="1"/>
        <c:lblAlgn val="ctr"/>
        <c:lblOffset val="100"/>
        <c:noMultiLvlLbl val="0"/>
      </c:catAx>
      <c:valAx>
        <c:axId val="486337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Quantity</a:t>
                </a:r>
              </a:p>
            </c:rich>
          </c:tx>
          <c:layout>
            <c:manualLayout>
              <c:xMode val="edge"/>
              <c:yMode val="edge"/>
              <c:x val="9.543497656852298E-3"/>
              <c:y val="0.3319191848806509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6335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04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34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900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900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9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18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8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32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339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3775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8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3918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48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2485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072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194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22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96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957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739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02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322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277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5D8D5-5BB5-4A8D-A0B2-B8850C0CAF3E}" type="datetimeFigureOut">
              <a:rPr lang="en-US" smtClean="0"/>
              <a:t>4/16/2022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17FD4F8-5EB6-4762-A6F7-629E21975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769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33E04-4EEE-4FC3-BB2D-63A1414801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Report on Data Analysis of Automobile company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1AAC03-A8B0-4138-B077-9A1C9C61F2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262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A667D-A74E-4F76-9F27-F9D1D1262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8139"/>
          </a:xfrm>
        </p:spPr>
        <p:txBody>
          <a:bodyPr>
            <a:normAutofit/>
          </a:bodyPr>
          <a:lstStyle/>
          <a:p>
            <a:r>
              <a:rPr lang="en-US" dirty="0"/>
              <a:t>About Dataset and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81C05-4D11-457E-A276-B887C51B59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4777"/>
            <a:ext cx="8596668" cy="4623623"/>
          </a:xfrm>
        </p:spPr>
        <p:txBody>
          <a:bodyPr/>
          <a:lstStyle/>
          <a:p>
            <a:r>
              <a:rPr lang="en-US" dirty="0"/>
              <a:t>The dataset used is gathered from the website Kaggle.com and have </a:t>
            </a:r>
            <a:r>
              <a:rPr lang="en-US"/>
              <a:t>all the </a:t>
            </a:r>
            <a:r>
              <a:rPr lang="en-US" dirty="0"/>
              <a:t>information of the sales for the years 2003-05.</a:t>
            </a:r>
          </a:p>
          <a:p>
            <a:r>
              <a:rPr lang="en-US" dirty="0"/>
              <a:t>It has information for ORDER NUMBER, QUANTITY ORDERED, PRICE EACH, ORDER LINE NUMBER, SALES, ORDER DATE STATUS, QTR_ID,	YEAR_ID, PRODUCT LINE,	MSRP, CITY, POSTALCODE, COUNTRY	, TERRITORY,	DEALSIZE(Column names).</a:t>
            </a:r>
          </a:p>
          <a:p>
            <a:r>
              <a:rPr lang="en-US" dirty="0"/>
              <a:t>It has 16 column and 2824 rows, which has a total of 45108 </a:t>
            </a:r>
            <a:r>
              <a:rPr lang="en-US" dirty="0" err="1"/>
              <a:t>nos</a:t>
            </a:r>
            <a:r>
              <a:rPr lang="en-US" dirty="0"/>
              <a:t> of data.</a:t>
            </a:r>
          </a:p>
          <a:p>
            <a:r>
              <a:rPr lang="en-US" dirty="0"/>
              <a:t>This data source has given a lot of problem statements to do an analysis</a:t>
            </a:r>
          </a:p>
          <a:p>
            <a:r>
              <a:rPr lang="en-US" dirty="0"/>
              <a:t>The problem statements answer to questions like which has yield more profit, which has sold more quantity based on counties, product, year and status.</a:t>
            </a:r>
          </a:p>
          <a:p>
            <a:r>
              <a:rPr lang="en-US" dirty="0"/>
              <a:t>This problem statements gives a view where the company should work on for better sales.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59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0DB0C-DCB3-4EFD-932C-59D6D6B84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14903-E615-4BBA-8FB9-09200BC75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1814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Medium deal size has been the highest profit earner.</a:t>
            </a:r>
          </a:p>
          <a:p>
            <a:r>
              <a:rPr lang="en-US" dirty="0"/>
              <a:t>Spain has cancelled the most number of deal.</a:t>
            </a:r>
          </a:p>
          <a:p>
            <a:r>
              <a:rPr lang="en-US" dirty="0"/>
              <a:t>USA has the highest no of quantities shipped that has actually bought the product.</a:t>
            </a:r>
          </a:p>
          <a:p>
            <a:r>
              <a:rPr lang="en-US" dirty="0"/>
              <a:t>EMEA(Europe, Middle East, Africa) has bought the highest quantity of product.</a:t>
            </a:r>
          </a:p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quarter has given the most amount of profit.</a:t>
            </a:r>
          </a:p>
          <a:p>
            <a:r>
              <a:rPr lang="en-US" dirty="0"/>
              <a:t>2005 has been the year which has shown the lowest amount of product sold.</a:t>
            </a:r>
          </a:p>
          <a:p>
            <a:r>
              <a:rPr lang="en-US" dirty="0"/>
              <a:t>Classic cars are the product with most sales and trains are the product which has the lowest sales.</a:t>
            </a:r>
          </a:p>
          <a:p>
            <a:r>
              <a:rPr lang="en-US" dirty="0"/>
              <a:t>Link for the conclusion video-https://drive.google.com/drive/folders/1C8K2lDXAOh104SwScPgy4SR9SCO1ESgU?usp=sharing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949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085E1-F0DC-4474-BF31-C176692D6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66194"/>
          </a:xfrm>
        </p:spPr>
        <p:txBody>
          <a:bodyPr/>
          <a:lstStyle/>
          <a:p>
            <a:r>
              <a:rPr lang="en-US" dirty="0"/>
              <a:t>Basic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6561025-FDAD-4DF0-B408-126A862964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223397"/>
              </p:ext>
            </p:extLst>
          </p:nvPr>
        </p:nvGraphicFramePr>
        <p:xfrm>
          <a:off x="756652" y="1538856"/>
          <a:ext cx="3329940" cy="2247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AC394D3-5972-4B0A-ADB0-7FE5D91A64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2971908"/>
              </p:ext>
            </p:extLst>
          </p:nvPr>
        </p:nvGraphicFramePr>
        <p:xfrm>
          <a:off x="4295164" y="1538856"/>
          <a:ext cx="48768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12FF63A-4DF0-414E-B8E6-1D10C15306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2613287"/>
              </p:ext>
            </p:extLst>
          </p:nvPr>
        </p:nvGraphicFramePr>
        <p:xfrm>
          <a:off x="756652" y="3949818"/>
          <a:ext cx="8517350" cy="20147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55264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0110D35-451D-4B6D-9D7E-AD6911C658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293234"/>
              </p:ext>
            </p:extLst>
          </p:nvPr>
        </p:nvGraphicFramePr>
        <p:xfrm>
          <a:off x="454578" y="322521"/>
          <a:ext cx="4788541" cy="2504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985668A-6D6B-4F6E-B472-513BAD778E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348510"/>
              </p:ext>
            </p:extLst>
          </p:nvPr>
        </p:nvGraphicFramePr>
        <p:xfrm>
          <a:off x="5642924" y="322521"/>
          <a:ext cx="3489960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39693AB-FCF2-4876-8DBC-F207C366C8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1779291"/>
              </p:ext>
            </p:extLst>
          </p:nvPr>
        </p:nvGraphicFramePr>
        <p:xfrm>
          <a:off x="674684" y="2827090"/>
          <a:ext cx="4968240" cy="22936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A612360-76A0-484C-9163-FD20ED28B8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0209516"/>
              </p:ext>
            </p:extLst>
          </p:nvPr>
        </p:nvGraphicFramePr>
        <p:xfrm>
          <a:off x="5781343" y="2744948"/>
          <a:ext cx="3351541" cy="3655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737774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0CE6C0C-0E75-4877-8086-CAA2FB75FE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6136268"/>
              </p:ext>
            </p:extLst>
          </p:nvPr>
        </p:nvGraphicFramePr>
        <p:xfrm>
          <a:off x="0" y="396834"/>
          <a:ext cx="5036820" cy="20040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48E191E-CC8B-4C62-A443-2B4CAA15B8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1653420"/>
              </p:ext>
            </p:extLst>
          </p:nvPr>
        </p:nvGraphicFramePr>
        <p:xfrm>
          <a:off x="323851" y="3328646"/>
          <a:ext cx="4712970" cy="27953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38E2DE2-EE9D-4724-898B-093B503B3A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2777479"/>
              </p:ext>
            </p:extLst>
          </p:nvPr>
        </p:nvGraphicFramePr>
        <p:xfrm>
          <a:off x="5036819" y="396834"/>
          <a:ext cx="4946079" cy="25812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A7D2FD9-08C0-46FC-A67E-4EAB41FAD0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7988107"/>
              </p:ext>
            </p:extLst>
          </p:nvPr>
        </p:nvGraphicFramePr>
        <p:xfrm>
          <a:off x="5233123" y="3328646"/>
          <a:ext cx="4749775" cy="27953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84948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6C6EC-9842-46D8-B0C5-E9326E4F5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188B9-D24A-4A3E-8CBA-64E6DB583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analysis is a vital process for a company to know where they are lacking and which sector they have to work on. In this project I have taken each aspect of the dataset and worked to find solution for the problem statements, which gives us a detailed information where the company should improve more and which sector is already been thriving. And can concentrate on the problems which are giving less profit to the company.</a:t>
            </a:r>
          </a:p>
          <a:p>
            <a:r>
              <a:rPr lang="en-US" dirty="0"/>
              <a:t>The company should work on making more large deal size.</a:t>
            </a:r>
          </a:p>
          <a:p>
            <a:r>
              <a:rPr lang="en-US" dirty="0"/>
              <a:t>They should work on the customers from Spain as the customers from there has cancelled the most product.</a:t>
            </a:r>
          </a:p>
          <a:p>
            <a:r>
              <a:rPr lang="en-US" dirty="0"/>
              <a:t>Trains are sold the least and classic cars are sold the highest, so they should focus on selling more classic cars as it is already popular in each counties.</a:t>
            </a:r>
          </a:p>
        </p:txBody>
      </p:sp>
    </p:spTree>
    <p:extLst>
      <p:ext uri="{BB962C8B-B14F-4D97-AF65-F5344CB8AC3E}">
        <p14:creationId xmlns:p14="http://schemas.microsoft.com/office/powerpoint/2010/main" val="29719860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Arial-Times New Roman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Times New Roman" panose="02020603050405020304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Glow Edge">
    <a:fillStyleLst>
      <a:solidFill>
        <a:schemeClr val="phClr"/>
      </a:solidFill>
      <a:solidFill>
        <a:schemeClr val="phClr">
          <a:tint val="55000"/>
        </a:schemeClr>
      </a:solidFill>
      <a:solidFill>
        <a:schemeClr val="phClr"/>
      </a:soli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25400" algn="bl" rotWithShape="0">
            <a:srgbClr val="000000">
              <a:alpha val="60000"/>
            </a:srgbClr>
          </a:outerShdw>
        </a:effectLst>
      </a:effectStyle>
      <a:effectStyle>
        <a:effectLst/>
        <a:scene3d>
          <a:camera prst="orthographicFront">
            <a:rot lat="0" lon="0" rev="0"/>
          </a:camera>
          <a:lightRig rig="brightRoom" dir="tl">
            <a:rot lat="0" lon="0" rev="1800000"/>
          </a:lightRig>
        </a:scene3d>
        <a:sp3d contourW="10160" prstMaterial="dkEdge">
          <a:bevelT w="38100" h="50800" prst="angle"/>
          <a:contourClr>
            <a:schemeClr val="phClr">
              <a:shade val="40000"/>
              <a:satMod val="15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Arial-Times New Roman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Times New Roman" panose="02020603050405020304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Glow Edge">
    <a:fillStyleLst>
      <a:solidFill>
        <a:schemeClr val="phClr"/>
      </a:solidFill>
      <a:solidFill>
        <a:schemeClr val="phClr">
          <a:tint val="55000"/>
        </a:schemeClr>
      </a:solidFill>
      <a:solidFill>
        <a:schemeClr val="phClr"/>
      </a:soli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25400" algn="bl" rotWithShape="0">
            <a:srgbClr val="000000">
              <a:alpha val="60000"/>
            </a:srgbClr>
          </a:outerShdw>
        </a:effectLst>
      </a:effectStyle>
      <a:effectStyle>
        <a:effectLst/>
        <a:scene3d>
          <a:camera prst="orthographicFront">
            <a:rot lat="0" lon="0" rev="0"/>
          </a:camera>
          <a:lightRig rig="brightRoom" dir="tl">
            <a:rot lat="0" lon="0" rev="1800000"/>
          </a:lightRig>
        </a:scene3d>
        <a:sp3d contourW="10160" prstMaterial="dkEdge">
          <a:bevelT w="38100" h="50800" prst="angle"/>
          <a:contourClr>
            <a:schemeClr val="phClr">
              <a:shade val="40000"/>
              <a:satMod val="15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Arial-Times New Roman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Times New Roman" panose="02020603050405020304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Glow Edge">
    <a:fillStyleLst>
      <a:solidFill>
        <a:schemeClr val="phClr"/>
      </a:solidFill>
      <a:solidFill>
        <a:schemeClr val="phClr">
          <a:tint val="55000"/>
        </a:schemeClr>
      </a:solidFill>
      <a:solidFill>
        <a:schemeClr val="phClr"/>
      </a:soli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25400" algn="bl" rotWithShape="0">
            <a:srgbClr val="000000">
              <a:alpha val="60000"/>
            </a:srgbClr>
          </a:outerShdw>
        </a:effectLst>
      </a:effectStyle>
      <a:effectStyle>
        <a:effectLst/>
        <a:scene3d>
          <a:camera prst="orthographicFront">
            <a:rot lat="0" lon="0" rev="0"/>
          </a:camera>
          <a:lightRig rig="brightRoom" dir="tl">
            <a:rot lat="0" lon="0" rev="1800000"/>
          </a:lightRig>
        </a:scene3d>
        <a:sp3d contourW="10160" prstMaterial="dkEdge">
          <a:bevelT w="38100" h="50800" prst="angle"/>
          <a:contourClr>
            <a:schemeClr val="phClr">
              <a:shade val="40000"/>
              <a:satMod val="15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Arial-Times New Roman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Times New Roman" panose="02020603050405020304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Glow Edge">
    <a:fillStyleLst>
      <a:solidFill>
        <a:schemeClr val="phClr"/>
      </a:solidFill>
      <a:solidFill>
        <a:schemeClr val="phClr">
          <a:tint val="55000"/>
        </a:schemeClr>
      </a:solidFill>
      <a:solidFill>
        <a:schemeClr val="phClr"/>
      </a:soli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25400" algn="bl" rotWithShape="0">
            <a:srgbClr val="000000">
              <a:alpha val="60000"/>
            </a:srgbClr>
          </a:outerShdw>
        </a:effectLst>
      </a:effectStyle>
      <a:effectStyle>
        <a:effectLst/>
        <a:scene3d>
          <a:camera prst="orthographicFront">
            <a:rot lat="0" lon="0" rev="0"/>
          </a:camera>
          <a:lightRig rig="brightRoom" dir="tl">
            <a:rot lat="0" lon="0" rev="1800000"/>
          </a:lightRig>
        </a:scene3d>
        <a:sp3d contourW="10160" prstMaterial="dkEdge">
          <a:bevelT w="38100" h="50800" prst="angle"/>
          <a:contourClr>
            <a:schemeClr val="phClr">
              <a:shade val="40000"/>
              <a:satMod val="15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Arial-Times New Roman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Times New Roman" panose="02020603050405020304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Glow Edge">
    <a:fillStyleLst>
      <a:solidFill>
        <a:schemeClr val="phClr"/>
      </a:solidFill>
      <a:solidFill>
        <a:schemeClr val="phClr">
          <a:tint val="55000"/>
        </a:schemeClr>
      </a:solidFill>
      <a:solidFill>
        <a:schemeClr val="phClr"/>
      </a:soli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25400" algn="bl" rotWithShape="0">
            <a:srgbClr val="000000">
              <a:alpha val="60000"/>
            </a:srgbClr>
          </a:outerShdw>
        </a:effectLst>
      </a:effectStyle>
      <a:effectStyle>
        <a:effectLst/>
        <a:scene3d>
          <a:camera prst="orthographicFront">
            <a:rot lat="0" lon="0" rev="0"/>
          </a:camera>
          <a:lightRig rig="brightRoom" dir="tl">
            <a:rot lat="0" lon="0" rev="1800000"/>
          </a:lightRig>
        </a:scene3d>
        <a:sp3d contourW="10160" prstMaterial="dkEdge">
          <a:bevelT w="38100" h="50800" prst="angle"/>
          <a:contourClr>
            <a:schemeClr val="phClr">
              <a:shade val="40000"/>
              <a:satMod val="15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Arial-Times New Roman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Times New Roman" panose="02020603050405020304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Glow Edge">
    <a:fillStyleLst>
      <a:solidFill>
        <a:schemeClr val="phClr"/>
      </a:solidFill>
      <a:solidFill>
        <a:schemeClr val="phClr">
          <a:tint val="55000"/>
        </a:schemeClr>
      </a:solidFill>
      <a:solidFill>
        <a:schemeClr val="phClr"/>
      </a:soli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25400" algn="bl" rotWithShape="0">
            <a:srgbClr val="000000">
              <a:alpha val="60000"/>
            </a:srgbClr>
          </a:outerShdw>
        </a:effectLst>
      </a:effectStyle>
      <a:effectStyle>
        <a:effectLst/>
        <a:scene3d>
          <a:camera prst="orthographicFront">
            <a:rot lat="0" lon="0" rev="0"/>
          </a:camera>
          <a:lightRig rig="brightRoom" dir="tl">
            <a:rot lat="0" lon="0" rev="1800000"/>
          </a:lightRig>
        </a:scene3d>
        <a:sp3d contourW="10160" prstMaterial="dkEdge">
          <a:bevelT w="38100" h="50800" prst="angle"/>
          <a:contourClr>
            <a:schemeClr val="phClr">
              <a:shade val="40000"/>
              <a:satMod val="15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Arial-Times New Roman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Times New Roman" panose="02020603050405020304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Glow Edge">
    <a:fillStyleLst>
      <a:solidFill>
        <a:schemeClr val="phClr"/>
      </a:solidFill>
      <a:solidFill>
        <a:schemeClr val="phClr">
          <a:tint val="55000"/>
        </a:schemeClr>
      </a:solidFill>
      <a:solidFill>
        <a:schemeClr val="phClr"/>
      </a:soli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25400" algn="bl" rotWithShape="0">
            <a:srgbClr val="000000">
              <a:alpha val="60000"/>
            </a:srgbClr>
          </a:outerShdw>
        </a:effectLst>
      </a:effectStyle>
      <a:effectStyle>
        <a:effectLst/>
        <a:scene3d>
          <a:camera prst="orthographicFront">
            <a:rot lat="0" lon="0" rev="0"/>
          </a:camera>
          <a:lightRig rig="brightRoom" dir="tl">
            <a:rot lat="0" lon="0" rev="1800000"/>
          </a:lightRig>
        </a:scene3d>
        <a:sp3d contourW="10160" prstMaterial="dkEdge">
          <a:bevelT w="38100" h="50800" prst="angle"/>
          <a:contourClr>
            <a:schemeClr val="phClr">
              <a:shade val="40000"/>
              <a:satMod val="15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Arial-Times New Roman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Times New Roman" panose="02020603050405020304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Glow Edge">
    <a:fillStyleLst>
      <a:solidFill>
        <a:schemeClr val="phClr"/>
      </a:solidFill>
      <a:solidFill>
        <a:schemeClr val="phClr">
          <a:tint val="55000"/>
        </a:schemeClr>
      </a:solidFill>
      <a:solidFill>
        <a:schemeClr val="phClr"/>
      </a:soli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25400" algn="bl" rotWithShape="0">
            <a:srgbClr val="000000">
              <a:alpha val="60000"/>
            </a:srgbClr>
          </a:outerShdw>
        </a:effectLst>
      </a:effectStyle>
      <a:effectStyle>
        <a:effectLst/>
        <a:scene3d>
          <a:camera prst="orthographicFront">
            <a:rot lat="0" lon="0" rev="0"/>
          </a:camera>
          <a:lightRig rig="brightRoom" dir="tl">
            <a:rot lat="0" lon="0" rev="1800000"/>
          </a:lightRig>
        </a:scene3d>
        <a:sp3d contourW="10160" prstMaterial="dkEdge">
          <a:bevelT w="38100" h="50800" prst="angle"/>
          <a:contourClr>
            <a:schemeClr val="phClr">
              <a:shade val="40000"/>
              <a:satMod val="15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Arial-Times New Roman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Times New Roman" panose="02020603050405020304"/>
      <a:ea typeface=""/>
      <a:cs typeface=""/>
      <a:font script="Jpan" typeface="ＭＳ Ｐ明朝"/>
      <a:font script="Hang" typeface="바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inorFont>
  </a:fontScheme>
  <a:fmtScheme name="Glow Edge">
    <a:fillStyleLst>
      <a:solidFill>
        <a:schemeClr val="phClr"/>
      </a:solidFill>
      <a:solidFill>
        <a:schemeClr val="phClr">
          <a:tint val="55000"/>
        </a:schemeClr>
      </a:solidFill>
      <a:solidFill>
        <a:schemeClr val="phClr"/>
      </a:solidFill>
    </a:fillStyleLst>
    <a:lnStyleLst>
      <a:ln w="12700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50800" dist="25400" algn="bl" rotWithShape="0">
            <a:srgbClr val="000000">
              <a:alpha val="60000"/>
            </a:srgbClr>
          </a:outerShdw>
        </a:effectLst>
      </a:effectStyle>
      <a:effectStyle>
        <a:effectLst/>
        <a:scene3d>
          <a:camera prst="orthographicFront">
            <a:rot lat="0" lon="0" rev="0"/>
          </a:camera>
          <a:lightRig rig="brightRoom" dir="tl">
            <a:rot lat="0" lon="0" rev="1800000"/>
          </a:lightRig>
        </a:scene3d>
        <a:sp3d contourW="10160" prstMaterial="dkEdge">
          <a:bevelT w="38100" h="50800" prst="angle"/>
          <a:contourClr>
            <a:schemeClr val="phClr">
              <a:shade val="40000"/>
              <a:satMod val="150000"/>
            </a:schemeClr>
          </a:contourClr>
        </a:sp3d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520</TotalTime>
  <Words>503</Words>
  <Application>Microsoft Office PowerPoint</Application>
  <PresentationFormat>Widescreen</PresentationFormat>
  <Paragraphs>50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Report on Data Analysis of Automobile company</vt:lpstr>
      <vt:lpstr>About Dataset and Problem Statement</vt:lpstr>
      <vt:lpstr>Outcomes</vt:lpstr>
      <vt:lpstr>Basic Analysis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on Data Analysis of Automobile company</dc:title>
  <dc:creator>asif hussain</dc:creator>
  <cp:lastModifiedBy>asif hussain</cp:lastModifiedBy>
  <cp:revision>12</cp:revision>
  <dcterms:created xsi:type="dcterms:W3CDTF">2021-06-06T05:53:57Z</dcterms:created>
  <dcterms:modified xsi:type="dcterms:W3CDTF">2022-04-16T04:48:35Z</dcterms:modified>
</cp:coreProperties>
</file>

<file path=docProps/thumbnail.jpeg>
</file>